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72" r:id="rId10"/>
    <p:sldMasterId id="2147483674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36E8509-D109-48FA-AF26-7E8EA2181185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83746DF-091D-4C05-9395-542379518C1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D999EBEC-E69F-42E9-8EFF-3CEDE76F72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944E535E-5B61-4DCE-B6C0-39202EB5C61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0E58CD57-3AD1-48FA-ABD0-0A5A2256C91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3A1E0D0-7C44-4C7E-A204-6E58406EA01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5B7007B-490F-46B2-A67E-1873C6D4D11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023F0C41-865F-4C20-82CD-8A4D4BDE8D5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D3A23513-E38A-4C1E-BEFE-B93A7D73235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993AC2A-4D04-411C-AEEC-0A1D3682C5A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C91160D-B1DB-4F6E-940A-E14DC25795E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FB09B9D-D87D-4CD7-91F6-44AF987CAF0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7FDF898-6E51-44B2-AE09-EE229C58812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155E93D-AF1C-46F3-A137-AE322B07474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035D08D7-5815-41FB-BB59-2EC0A41B6B5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F677415D-D0C8-4E4D-9E2E-0FE80E165C5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4CABAA19-1E49-45EC-BBFE-37135087D1E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B8492F8-1855-4545-A65A-8F393545143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D765A07-CE2D-446F-92D2-562ED914ED8E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6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51D6D2D-DF24-4680-B1CC-A7044441ACE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DA4AF52-E54C-43E8-B295-705B66A98469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E5C8CCE-5C19-49D5-9BB5-C1189A18E95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6438F3E-52E5-4456-96EA-913D53BF3F91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845C817-C00E-46FD-90AA-945A71DCDEBF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AD53F00-68DF-4685-B909-D3438D8D75F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84B411C-871E-4057-B643-3BE29348C299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4B8DBB1-0ACA-4987-9113-D1B5F242434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9"/>
          <a:stretch>
            <a:fillRect l="-18988" r="-18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670328A-31B5-4C52-B4D6-9387FBEA826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69880" cy="146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История в веках живет</a:t>
            </a:r>
            <a:endParaRPr lang="ru-RU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Прямоугольник 3"/>
          <p:cNvSpPr/>
          <p:nvPr/>
        </p:nvSpPr>
        <p:spPr>
          <a:xfrm>
            <a:off x="4572000" y="5639400"/>
            <a:ext cx="45694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Times New Roman"/>
              </a:rPr>
              <a:t>Выставка выполнена </a:t>
            </a:r>
            <a:r>
              <a:rPr lang="ru-RU" sz="1800" b="0" u="none" strike="noStrike" dirty="0" smtClean="0">
                <a:solidFill>
                  <a:schemeClr val="dk1"/>
                </a:solidFill>
                <a:effectLst/>
                <a:uFillTx/>
                <a:latin typeface="Times New Roman"/>
              </a:rPr>
              <a:t>архивом </a:t>
            </a:r>
          </a:p>
          <a:p>
            <a:pPr algn="r" defTabSz="914400">
              <a:lnSpc>
                <a:spcPct val="100000"/>
              </a:lnSpc>
            </a:pPr>
            <a:r>
              <a:rPr lang="ru-RU" sz="1800" b="0" u="none" strike="noStrike" dirty="0" smtClean="0">
                <a:solidFill>
                  <a:schemeClr val="dk1"/>
                </a:solidFill>
                <a:effectLst/>
                <a:uFillTx/>
                <a:latin typeface="Times New Roman"/>
              </a:rPr>
              <a:t>Аксайского </a:t>
            </a: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Times New Roman"/>
              </a:rPr>
              <a:t>района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0" u="none" strike="noStrike" dirty="0" smtClean="0">
                <a:solidFill>
                  <a:schemeClr val="dk1"/>
                </a:solidFill>
                <a:effectLst/>
                <a:uFillTx/>
                <a:latin typeface="Times New Roman"/>
              </a:rPr>
              <a:t>2026 </a:t>
            </a: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Times New Roman"/>
              </a:rPr>
              <a:t>год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/>
          <p:cNvPicPr/>
          <p:nvPr/>
        </p:nvPicPr>
        <p:blipFill>
          <a:blip r:embed="rId2"/>
          <a:stretch/>
        </p:blipFill>
        <p:spPr>
          <a:xfrm>
            <a:off x="554400" y="658080"/>
            <a:ext cx="3868920" cy="564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Рисунок 92"/>
          <p:cNvPicPr/>
          <p:nvPr/>
        </p:nvPicPr>
        <p:blipFill>
          <a:blip r:embed="rId3"/>
          <a:stretch/>
        </p:blipFill>
        <p:spPr>
          <a:xfrm>
            <a:off x="4987800" y="692640"/>
            <a:ext cx="3695760" cy="5574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1"/>
          <p:cNvSpPr/>
          <p:nvPr/>
        </p:nvSpPr>
        <p:spPr>
          <a:xfrm>
            <a:off x="4140000" y="188640"/>
            <a:ext cx="4875840" cy="313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Мы книги старинные тихо откроем,</a:t>
            </a: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Мы много узнаем о древних героях.</a:t>
            </a: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О них будут помнить, заслуги их живы,</a:t>
            </a: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Пока на земле существуют архивы!</a:t>
            </a:r>
            <a:r>
              <a:rPr sz="2000"/>
              <a:t/>
            </a:r>
            <a:br>
              <a:rPr sz="2000"/>
            </a:b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Пускай сохранятся в теченье столетий</a:t>
            </a: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                                                                   </a:t>
            </a: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Архивы.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Их день мы все вместе отметим,</a:t>
            </a: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В честь этого дня поздравок сочиним,</a:t>
            </a:r>
            <a:r>
              <a:rPr sz="2000"/>
              <a:t/>
            </a:r>
            <a:br>
              <a:rPr sz="2000"/>
            </a:br>
            <a:r>
              <a:rPr lang="ru-RU" sz="2000" b="0" u="none" strike="noStrike">
                <a:solidFill>
                  <a:srgbClr val="333333"/>
                </a:solidFill>
                <a:effectLst/>
                <a:uFillTx/>
                <a:latin typeface="Times New Roman"/>
              </a:rPr>
              <a:t>Архивы пополним стихом мы своим!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5" name="Picture 2"/>
          <p:cNvPicPr/>
          <p:nvPr/>
        </p:nvPicPr>
        <p:blipFill>
          <a:blip r:embed="rId2"/>
          <a:stretch/>
        </p:blipFill>
        <p:spPr>
          <a:xfrm>
            <a:off x="0" y="3717000"/>
            <a:ext cx="9141480" cy="3129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1"/>
          <p:cNvSpPr/>
          <p:nvPr/>
        </p:nvSpPr>
        <p:spPr>
          <a:xfrm>
            <a:off x="3780000" y="332640"/>
            <a:ext cx="5330520" cy="533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5400" b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Есть старая истина: народ, не помнящий своего прошлого, не имеет будущего</a:t>
            </a:r>
            <a:endParaRPr lang="ru-RU" sz="5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В. О. Ключевский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" name="Picture 2"/>
          <p:cNvPicPr/>
          <p:nvPr/>
        </p:nvPicPr>
        <p:blipFill>
          <a:blip r:embed="rId2"/>
          <a:stretch/>
        </p:blipFill>
        <p:spPr>
          <a:xfrm>
            <a:off x="6480" y="467640"/>
            <a:ext cx="3690360" cy="5817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1"/>
          <p:cNvSpPr/>
          <p:nvPr/>
        </p:nvSpPr>
        <p:spPr>
          <a:xfrm>
            <a:off x="2286000" y="188640"/>
            <a:ext cx="667584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Архивы – хранители бесценной документальной памяти народа и национальной истории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Одним из наиболее важных информационных ресурсов страны, богатейшим источником ретроспективной информации являются -архивы.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Архивы – хранилище исторического, народного опыта, накопленного на протяжении веков.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Какие ассоциации возникают у большинства людей в нашем обществе при слове “архив” – пыль, скука, ворох бумаг, склад. Однако, если чуть-чуть приоткрыть дверь и заглянуть в наше “святая святых” – хранилище, окажется, что здесь кладезь научных знаний, интереснейших житейских, детективных, поучительных историй, здесь есть и сведения, которые помогут оформить льготную пенсию, или подтвердить наличие какой-либо принадлежавшей предкам собственности: земли, дома, мельницы и т.д. Это документы, рассказывающие о судьбах людей, выселенных в чужие края и лишенных избирательных прав, и еще многое другое. И все это хранится, оберегается и, естественно, изучается.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Архив – непременный спутник государственности любого народа</a:t>
            </a: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. Архивные документы являются носителями основных исторических фактов. Любой официальный документ прошлых лет может сослужить историческую службу, подчас очень важную.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1"/>
          <p:cNvSpPr/>
          <p:nvPr/>
        </p:nvSpPr>
        <p:spPr>
          <a:xfrm>
            <a:off x="2051640" y="116640"/>
            <a:ext cx="68382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 марта- В этот день Петр I был подписал первый в России государственный акт - "Генеральный регламент или Устав"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Прямоугольник 2"/>
          <p:cNvSpPr/>
          <p:nvPr/>
        </p:nvSpPr>
        <p:spPr>
          <a:xfrm>
            <a:off x="1907640" y="1134720"/>
            <a:ext cx="7126200" cy="25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Это был общегосударственный правовой акт, определивший основы организации централизованной системы архивного дела в стране. Пётр ввел во всех государственных органах власти архивы и государственную должность актуариуса (архивариуса), которому надлежало "письма прилежно собирать, оным реестры чинить, листы перемечивать ...". Помимо этого, "Генеральный регламент или Устав" определял порядок работы с документами и правила их дальнейшего хранения. В соответствии с регламентом, документы коллегий, подлежащие долговременному и вечному хранению, должны были передаваться в один общий архив - архив при коллегии иностранных дел.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Прямоугольник 3"/>
          <p:cNvSpPr/>
          <p:nvPr/>
        </p:nvSpPr>
        <p:spPr>
          <a:xfrm>
            <a:off x="1937160" y="3684240"/>
            <a:ext cx="6980760" cy="27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"Генеральный регламент или Устав" был первым шагом на пути создания в государстве отдельной архивной службы как особой сферы его жизнедеятельности.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Реформы Петра I положили начало деятельности Государственной архивной службы России. Архивная служба призвана донести до нас документальную и неотъемлемую часть историко-культурного наследия народов Российской Федерации. Архивы содержат сведения, необходимые для обеспечения государственного суверенитета и национальной безопасности России, ее внешнеполитической деятельности, эффективного функционирования всех государственных структур, развития отечественной науки и культуры.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1"/>
          <p:cNvSpPr/>
          <p:nvPr/>
        </p:nvSpPr>
        <p:spPr>
          <a:xfrm>
            <a:off x="1907640" y="20880"/>
            <a:ext cx="7233120" cy="670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rgbClr val="996633"/>
                </a:solidFill>
                <a:effectLst/>
                <a:uFillTx/>
                <a:latin typeface="Times New Roman"/>
              </a:rPr>
              <a:t>Интересные факты</a:t>
            </a: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996633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996633"/>
                </a:solidFill>
                <a:effectLst/>
                <a:uFillTx/>
                <a:latin typeface="Times New Roman"/>
              </a:rPr>
              <a:t>Военно-исторический архив </a:t>
            </a: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- по указу Павла I в конце ХVIII века военные донесения и хронику сражений стали сохранять для потомков. Собрание пополнялось архивами военачальников: Суворова и Кутузова, Скобелева и Ермолова. Архив сохранил данные о воинском пути литераторов Лермонтова, Толстого, Достоевского и о литературных персонажах, имевших прототипы в русской армии, - таких как Иеронимус фон Мюнхгаузен. Известный на весь мир барон служил корнетом, поручиком и ротмистром, составлял донесения, достойные внимания военачальников и издателей.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996633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996633"/>
                </a:solidFill>
                <a:effectLst/>
                <a:uFillTx/>
                <a:latin typeface="Times New Roman"/>
              </a:rPr>
              <a:t>Архив литературы и искусства </a:t>
            </a: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- самый древний документ в архивах - рукописная книга ХIV века, которая рассказывает о Пасхе на древнееврейском языке. Самый уникальный - Остафьевский архив, с автографами Петра I, Екатерины II, Байрона, Бальзака. Архив хранит историю русского театра в эскизах декораций и режиссерских заметках, коллекцию русского авангарда, что пережидала идеологическую войну за архивными стенами.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996633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996633"/>
                </a:solidFill>
                <a:effectLst/>
                <a:uFillTx/>
                <a:latin typeface="Times New Roman"/>
              </a:rPr>
              <a:t>Архив телевидения и радио </a:t>
            </a: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начинался вместе с открытием Дома звукозаписи в 1930 году. Документами становились первые передачи, кинохроника, сводки с фронта, прочитанные Юрием Левитаном. Бобины кинопленки и аудиоматериалов сменились цифровыми записями. Эпоха цифры превратила Гостелерадиофонд в бесценный архив минувшей эпохи.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/>
          <p:cNvPicPr/>
          <p:nvPr/>
        </p:nvPicPr>
        <p:blipFill>
          <a:blip r:embed="rId2"/>
          <a:stretch/>
        </p:blipFill>
        <p:spPr>
          <a:xfrm>
            <a:off x="146880" y="225000"/>
            <a:ext cx="8839800" cy="3193560"/>
          </a:xfrm>
          <a:prstGeom prst="rect">
            <a:avLst/>
          </a:prstGeom>
          <a:noFill/>
          <a:ln w="0">
            <a:noFill/>
          </a:ln>
          <a:effectLst>
            <a:outerShdw dist="35638" dir="2700000" algn="ctr" rotWithShape="0">
              <a:schemeClr val="bg2"/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4" name="Рисунок 83"/>
          <p:cNvPicPr/>
          <p:nvPr/>
        </p:nvPicPr>
        <p:blipFill>
          <a:blip r:embed="rId3"/>
          <a:stretch/>
        </p:blipFill>
        <p:spPr>
          <a:xfrm>
            <a:off x="4563360" y="3117240"/>
            <a:ext cx="4257360" cy="315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Рисунок 84"/>
          <p:cNvPicPr/>
          <p:nvPr/>
        </p:nvPicPr>
        <p:blipFill>
          <a:blip r:embed="rId4"/>
          <a:stretch/>
        </p:blipFill>
        <p:spPr>
          <a:xfrm>
            <a:off x="718920" y="3566880"/>
            <a:ext cx="4094280" cy="3185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1"/>
          <p:cNvSpPr/>
          <p:nvPr/>
        </p:nvSpPr>
        <p:spPr>
          <a:xfrm>
            <a:off x="3708000" y="188640"/>
            <a:ext cx="53262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1 июня 1918 года Совет Народных Комиссаров РСФСР принял декрет "О реорганизации и централизации архивного дела в РСФСР"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7" name="Picture 2"/>
          <p:cNvPicPr/>
          <p:nvPr/>
        </p:nvPicPr>
        <p:blipFill>
          <a:blip r:embed="rId2"/>
          <a:stretch/>
        </p:blipFill>
        <p:spPr>
          <a:xfrm>
            <a:off x="0" y="4680"/>
            <a:ext cx="3331080" cy="685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Прямоугольник 2"/>
          <p:cNvSpPr/>
          <p:nvPr/>
        </p:nvSpPr>
        <p:spPr>
          <a:xfrm>
            <a:off x="3456360" y="2133000"/>
            <a:ext cx="5577480" cy="42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1 июня 1918 года Совет Народных Комиссаров РСФСР принял декрет "О реорганизации и централизации архивного дела в РСФСР", который долгое время был основополагающим документом в организации архивного дела в Советской России и СССР. Декрет предусматривал отмену прав ведомственной собственности на документы и передачу их в собственность государства и создание Единого государственного архивного фонда, а также создание Главного управления архивным делом и местных органов управления архивным делом.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Декретом в России была ликвидирована собственность учреждений на свои архивы, которая существовала до революции и положено начало государственному архивному строительству. Новая система управления архивным делом позволяла руководить его развитием по всей стране, сохраняя самостоятельность власти на местах и обеспечивая контроль и поддержку центра.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1"/>
          <p:cNvSpPr/>
          <p:nvPr/>
        </p:nvSpPr>
        <p:spPr>
          <a:xfrm>
            <a:off x="2221560" y="117360"/>
            <a:ext cx="6554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rgbClr val="996633"/>
                </a:solidFill>
                <a:effectLst/>
                <a:uFillTx/>
                <a:latin typeface="Times New Roman"/>
              </a:rPr>
              <a:t>Хранилище Архива Аксайского района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Picture 2"/>
          <p:cNvPicPr/>
          <p:nvPr/>
        </p:nvPicPr>
        <p:blipFill>
          <a:blip r:embed="rId2"/>
          <a:stretch/>
        </p:blipFill>
        <p:spPr>
          <a:xfrm>
            <a:off x="1264680" y="1038960"/>
            <a:ext cx="3678480" cy="478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Рисунок 90"/>
          <p:cNvPicPr/>
          <p:nvPr/>
        </p:nvPicPr>
        <p:blipFill>
          <a:blip r:embed="rId3"/>
          <a:stretch/>
        </p:blipFill>
        <p:spPr>
          <a:xfrm>
            <a:off x="5273640" y="1584720"/>
            <a:ext cx="3565440" cy="4812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759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История в веках живет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2024-07-18T07:41:02Z</dcterms:created>
  <dcterms:modified xsi:type="dcterms:W3CDTF">2026-02-25T14:04:11Z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10</vt:i4>
  </property>
</Properties>
</file>